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81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islandfootwear.co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73" y="28575"/>
            <a:ext cx="753552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32" y="28575"/>
            <a:ext cx="760066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32" y="28575"/>
            <a:ext cx="760066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73" y="28575"/>
            <a:ext cx="753552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247" y="28575"/>
            <a:ext cx="7488148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247" y="28575"/>
            <a:ext cx="7488148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73" y="28575"/>
            <a:ext cx="753552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12" y="28575"/>
            <a:ext cx="753848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12" y="28575"/>
            <a:ext cx="753848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12" y="28575"/>
            <a:ext cx="753848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73" y="28575"/>
            <a:ext cx="753552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12" y="28575"/>
            <a:ext cx="753848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38" y="28575"/>
            <a:ext cx="7517757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73" y="28575"/>
            <a:ext cx="753552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73" y="28575"/>
            <a:ext cx="753552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73" y="28575"/>
            <a:ext cx="753552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32" y="28575"/>
            <a:ext cx="7600663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38" y="28575"/>
            <a:ext cx="7517757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521" y="28575"/>
            <a:ext cx="750887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12" y="28575"/>
            <a:ext cx="753848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263" y="28575"/>
            <a:ext cx="7565132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12" y="28575"/>
            <a:ext cx="753848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819" y="283151"/>
            <a:ext cx="7212330" cy="116205"/>
          </a:xfrm>
          <a:custGeom>
            <a:avLst/>
            <a:gdLst/>
            <a:ahLst/>
            <a:cxnLst/>
            <a:rect l="l" t="t" r="r" b="b"/>
            <a:pathLst>
              <a:path w="7212330" h="116204">
                <a:moveTo>
                  <a:pt x="0" y="0"/>
                </a:moveTo>
                <a:lnTo>
                  <a:pt x="7211916" y="0"/>
                </a:lnTo>
                <a:lnTo>
                  <a:pt x="7211916" y="115612"/>
                </a:lnTo>
                <a:lnTo>
                  <a:pt x="0" y="115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819" y="4809824"/>
            <a:ext cx="7212330" cy="116205"/>
          </a:xfrm>
          <a:custGeom>
            <a:avLst/>
            <a:gdLst/>
            <a:ahLst/>
            <a:cxnLst/>
            <a:rect l="l" t="t" r="r" b="b"/>
            <a:pathLst>
              <a:path w="7212330" h="116204">
                <a:moveTo>
                  <a:pt x="0" y="0"/>
                </a:moveTo>
                <a:lnTo>
                  <a:pt x="7211916" y="0"/>
                </a:lnTo>
                <a:lnTo>
                  <a:pt x="7211916" y="115612"/>
                </a:lnTo>
                <a:lnTo>
                  <a:pt x="0" y="115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819" y="7151719"/>
            <a:ext cx="7212330" cy="116205"/>
          </a:xfrm>
          <a:custGeom>
            <a:avLst/>
            <a:gdLst/>
            <a:ahLst/>
            <a:cxnLst/>
            <a:rect l="l" t="t" r="r" b="b"/>
            <a:pathLst>
              <a:path w="7212330" h="116204">
                <a:moveTo>
                  <a:pt x="0" y="0"/>
                </a:moveTo>
                <a:lnTo>
                  <a:pt x="7211916" y="0"/>
                </a:lnTo>
                <a:lnTo>
                  <a:pt x="7211916" y="115612"/>
                </a:lnTo>
                <a:lnTo>
                  <a:pt x="0" y="1156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819" y="9586992"/>
            <a:ext cx="7212330" cy="125095"/>
          </a:xfrm>
          <a:custGeom>
            <a:avLst/>
            <a:gdLst/>
            <a:ahLst/>
            <a:cxnLst/>
            <a:rect l="l" t="t" r="r" b="b"/>
            <a:pathLst>
              <a:path w="7212330" h="125095">
                <a:moveTo>
                  <a:pt x="0" y="0"/>
                </a:moveTo>
                <a:lnTo>
                  <a:pt x="7211916" y="0"/>
                </a:lnTo>
                <a:lnTo>
                  <a:pt x="7211916" y="124506"/>
                </a:lnTo>
                <a:lnTo>
                  <a:pt x="0" y="1245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0711" y="579594"/>
          <a:ext cx="6938639" cy="4010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855"/>
                <a:gridCol w="516255"/>
                <a:gridCol w="871855"/>
                <a:gridCol w="516255"/>
                <a:gridCol w="871854"/>
                <a:gridCol w="516254"/>
                <a:gridCol w="869314"/>
                <a:gridCol w="519429"/>
                <a:gridCol w="866139"/>
                <a:gridCol w="519429"/>
              </a:tblGrid>
              <a:tr h="166007">
                <a:tc>
                  <a:txBody>
                    <a:bodyPr/>
                    <a:lstStyle/>
                    <a:p>
                      <a:pPr marL="9525" algn="ctr">
                        <a:lnSpc>
                          <a:spcPts val="1010"/>
                        </a:lnSpc>
                        <a:spcBef>
                          <a:spcPts val="195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2A2A2A"/>
                          </a:solidFill>
                          <a:latin typeface="Arial"/>
                          <a:cs typeface="Arial"/>
                        </a:rPr>
                        <a:t>21.95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010"/>
                        </a:lnSpc>
                        <a:spcBef>
                          <a:spcPts val="195"/>
                        </a:spcBef>
                      </a:pP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Apache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010"/>
                        </a:lnSpc>
                        <a:spcBef>
                          <a:spcPts val="195"/>
                        </a:spcBef>
                      </a:pPr>
                      <a:r>
                        <a:rPr sz="900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Cu</a:t>
                      </a:r>
                      <a:r>
                        <a:rPr sz="900" spc="1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900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010"/>
                        </a:lnSpc>
                        <a:spcBef>
                          <a:spcPts val="195"/>
                        </a:spcBef>
                      </a:pPr>
                      <a:r>
                        <a:rPr sz="900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Holden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10"/>
                        </a:lnSpc>
                        <a:spcBef>
                          <a:spcPts val="195"/>
                        </a:spcBef>
                      </a:pPr>
                      <a:r>
                        <a:rPr sz="900" spc="-6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6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900" spc="-5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2">
                <a:tc>
                  <a:txBody>
                    <a:bodyPr/>
                    <a:lstStyle/>
                    <a:p>
                      <a:pPr marL="281305">
                        <a:lnSpc>
                          <a:spcPts val="960"/>
                        </a:lnSpc>
                        <a:spcBef>
                          <a:spcPts val="270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Adder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960"/>
                        </a:lnSpc>
                        <a:spcBef>
                          <a:spcPts val="270"/>
                        </a:spcBef>
                      </a:pPr>
                      <a:r>
                        <a:rPr sz="850" b="1" spc="-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Arco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3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spc="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7.95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Cuomo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Huber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960"/>
                        </a:lnSpc>
                        <a:spcBef>
                          <a:spcPts val="270"/>
                        </a:spcBef>
                      </a:pPr>
                      <a:r>
                        <a:rPr sz="850" b="1" spc="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Roberto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2">
                <a:tc>
                  <a:txBody>
                    <a:bodyPr/>
                    <a:lstStyle/>
                    <a:p>
                      <a:pPr marL="293370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Adk</a:t>
                      </a:r>
                      <a:r>
                        <a:rPr sz="900" spc="-1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055"/>
                        </a:lnSpc>
                        <a:spcBef>
                          <a:spcPts val="170"/>
                        </a:spcBef>
                      </a:pPr>
                      <a:r>
                        <a:rPr sz="900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Argos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Cusco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12.00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Jason2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20.95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Romano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marL="269240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AG100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45.00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-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Artem</a:t>
                      </a:r>
                      <a:r>
                        <a:rPr sz="850" b="1" spc="-6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50" b="1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Danie</a:t>
                      </a:r>
                      <a:r>
                        <a:rPr sz="850" b="1" spc="2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-2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850" b="1" spc="-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ason2</a:t>
                      </a: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Ryder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marL="240029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AG1101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48.00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Arturo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Danny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15.95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Jason2</a:t>
                      </a:r>
                      <a:r>
                        <a:rPr sz="900" spc="-7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Smooth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20.95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Santos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008">
                <a:tc>
                  <a:txBody>
                    <a:bodyPr/>
                    <a:lstStyle/>
                    <a:p>
                      <a:pPr marL="269240">
                        <a:lnSpc>
                          <a:spcPts val="935"/>
                        </a:lnSpc>
                        <a:spcBef>
                          <a:spcPts val="270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AG114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45.00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Avant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5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21.95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Davis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22.95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spc="-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Jay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Saray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13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936">
                <a:tc>
                  <a:txBody>
                    <a:bodyPr/>
                    <a:lstStyle/>
                    <a:p>
                      <a:pPr marL="272415">
                        <a:lnSpc>
                          <a:spcPts val="1035"/>
                        </a:lnSpc>
                        <a:spcBef>
                          <a:spcPts val="220"/>
                        </a:spcBef>
                      </a:pPr>
                      <a:r>
                        <a:rPr sz="900" spc="-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AG119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8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45.00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035"/>
                        </a:lnSpc>
                        <a:spcBef>
                          <a:spcPts val="220"/>
                        </a:spcBef>
                      </a:pP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Azur</a:t>
                      </a:r>
                      <a:r>
                        <a:rPr sz="900" spc="-16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8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35"/>
                        </a:lnSpc>
                        <a:spcBef>
                          <a:spcPts val="220"/>
                        </a:spcBef>
                      </a:pPr>
                      <a:r>
                        <a:rPr sz="900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Deford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8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55"/>
                        </a:lnSpc>
                        <a:spcBef>
                          <a:spcPts val="195"/>
                        </a:spcBef>
                      </a:pP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Jeremy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8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35"/>
                        </a:lnSpc>
                        <a:spcBef>
                          <a:spcPts val="220"/>
                        </a:spcBef>
                      </a:pPr>
                      <a:r>
                        <a:rPr sz="900" spc="-8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Sar </a:t>
                      </a:r>
                      <a:r>
                        <a:rPr sz="900" spc="-2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spc="-19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185"/>
                        </a:lnSpc>
                        <a:spcBef>
                          <a:spcPts val="7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21.95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2">
                <a:tc>
                  <a:txBody>
                    <a:bodyPr/>
                    <a:lstStyle/>
                    <a:p>
                      <a:pPr marL="240029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AG1822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50.00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Bancroft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5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22.95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Degas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-4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Kansas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27.50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-7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Sco</a:t>
                      </a:r>
                      <a:r>
                        <a:rPr sz="850" b="1" spc="-1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50" b="1" spc="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marL="240029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AG2023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Band</a:t>
                      </a:r>
                      <a:r>
                        <a:rPr sz="900" spc="-8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Desta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7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900" spc="-7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-16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21.95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Scott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4">
                <a:tc>
                  <a:txBody>
                    <a:bodyPr/>
                    <a:lstStyle/>
                    <a:p>
                      <a:pPr marL="240029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AG2632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50.00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Bannon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50" b="1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4.95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Devy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6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Kroy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Selenite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935">
                <a:tc>
                  <a:txBody>
                    <a:bodyPr/>
                    <a:lstStyle/>
                    <a:p>
                      <a:pPr marL="272415">
                        <a:lnSpc>
                          <a:spcPts val="1010"/>
                        </a:lnSpc>
                        <a:spcBef>
                          <a:spcPts val="240"/>
                        </a:spcBef>
                      </a:pPr>
                      <a:r>
                        <a:rPr sz="900" spc="-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AG265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160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sz="900" spc="2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010"/>
                        </a:lnSpc>
                        <a:spcBef>
                          <a:spcPts val="240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Bardan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0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sz="900" spc="2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035"/>
                        </a:lnSpc>
                        <a:spcBef>
                          <a:spcPts val="220"/>
                        </a:spcBef>
                      </a:pPr>
                      <a:r>
                        <a:rPr sz="900" spc="-4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Dezzy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0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sz="900" spc="1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10"/>
                        </a:lnSpc>
                        <a:spcBef>
                          <a:spcPts val="240"/>
                        </a:spcBef>
                      </a:pP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Lawson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sz="900" spc="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35"/>
                        </a:lnSpc>
                        <a:spcBef>
                          <a:spcPts val="220"/>
                        </a:spcBef>
                      </a:pP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Snyder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160"/>
                        </a:lnSpc>
                        <a:spcBef>
                          <a:spcPts val="9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008">
                <a:tc>
                  <a:txBody>
                    <a:bodyPr/>
                    <a:lstStyle/>
                    <a:p>
                      <a:pPr marL="269240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AG285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Baron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spc="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Draper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ts val="960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Lombardo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010"/>
                        </a:lnSpc>
                        <a:spcBef>
                          <a:spcPts val="195"/>
                        </a:spcBef>
                      </a:pP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Spinel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marL="272415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AG583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Bota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5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Dys</a:t>
                      </a:r>
                      <a:r>
                        <a:rPr sz="900" spc="-3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-17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-1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av</a:t>
                      </a:r>
                      <a:r>
                        <a:rPr sz="900" spc="-16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90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27.95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85"/>
                        </a:lnSpc>
                        <a:spcBef>
                          <a:spcPts val="245"/>
                        </a:spcBef>
                      </a:pPr>
                      <a:r>
                        <a:rPr sz="850" b="1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Stark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4">
                <a:tc>
                  <a:txBody>
                    <a:bodyPr/>
                    <a:lstStyle/>
                    <a:p>
                      <a:pPr marL="272415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AG584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Bradford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21.95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Eber</a:t>
                      </a:r>
                      <a:r>
                        <a:rPr sz="850" b="1" spc="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18.95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Mesa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Summer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marL="272415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AG587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Brayden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Ecker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Monarch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Sunstone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2">
                <a:tc>
                  <a:txBody>
                    <a:bodyPr/>
                    <a:lstStyle/>
                    <a:p>
                      <a:pPr marL="272415">
                        <a:lnSpc>
                          <a:spcPts val="960"/>
                        </a:lnSpc>
                        <a:spcBef>
                          <a:spcPts val="270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AG589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270"/>
                        </a:spcBef>
                      </a:pP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Chadwick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270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Faber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85"/>
                        </a:lnSpc>
                        <a:spcBef>
                          <a:spcPts val="245"/>
                        </a:spcBef>
                      </a:pPr>
                      <a:r>
                        <a:rPr sz="850" b="1" spc="5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Monty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Titus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marL="240029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AG6011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Chainz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9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Fa</a:t>
                      </a:r>
                      <a:r>
                        <a:rPr sz="900" spc="-14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900" spc="3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Nash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18.95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035"/>
                        </a:lnSpc>
                        <a:spcBef>
                          <a:spcPts val="195"/>
                        </a:spcBef>
                      </a:pPr>
                      <a:r>
                        <a:rPr sz="900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Trent</a:t>
                      </a:r>
                      <a:r>
                        <a:rPr sz="900" spc="-5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4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4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85"/>
                        </a:lnSpc>
                        <a:spcBef>
                          <a:spcPts val="45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4">
                <a:tc>
                  <a:txBody>
                    <a:bodyPr/>
                    <a:lstStyle/>
                    <a:p>
                      <a:pPr marL="240029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AG6023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Chaz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-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Fay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Norve</a:t>
                      </a:r>
                      <a:r>
                        <a:rPr sz="850" b="1" spc="1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85"/>
                        </a:lnSpc>
                        <a:spcBef>
                          <a:spcPts val="195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Trina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marL="240029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AG6200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60.00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Cinn</a:t>
                      </a:r>
                      <a:r>
                        <a:rPr sz="900" spc="1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bar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Fe</a:t>
                      </a:r>
                      <a:r>
                        <a:rPr sz="900" spc="-1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900" spc="-16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Obsid</a:t>
                      </a:r>
                      <a:r>
                        <a:rPr sz="900" spc="-17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-17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Varese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2">
                <a:tc>
                  <a:txBody>
                    <a:bodyPr/>
                    <a:lstStyle/>
                    <a:p>
                      <a:pPr marL="240029">
                        <a:lnSpc>
                          <a:spcPts val="915"/>
                        </a:lnSpc>
                        <a:spcBef>
                          <a:spcPts val="270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AG7327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1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35.00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50" b="1" spc="-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ve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1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20.95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50" b="1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shman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1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21.95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Opal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11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Wa</a:t>
                      </a:r>
                      <a:r>
                        <a:rPr sz="850" b="1" spc="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ken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115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4901">
                <a:tc>
                  <a:txBody>
                    <a:bodyPr/>
                    <a:lstStyle/>
                    <a:p>
                      <a:pPr marL="240029">
                        <a:lnSpc>
                          <a:spcPts val="1035"/>
                        </a:lnSpc>
                        <a:spcBef>
                          <a:spcPts val="240"/>
                        </a:spcBef>
                      </a:pP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AG8865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185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50.00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35"/>
                        </a:lnSpc>
                        <a:spcBef>
                          <a:spcPts val="240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Cobain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85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35"/>
                        </a:lnSpc>
                        <a:spcBef>
                          <a:spcPts val="240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Garde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85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1035"/>
                        </a:lnSpc>
                        <a:spcBef>
                          <a:spcPts val="240"/>
                        </a:spcBef>
                      </a:pPr>
                      <a:r>
                        <a:rPr sz="900" spc="-5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00" spc="-5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-17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edmont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85"/>
                        </a:lnSpc>
                        <a:spcBef>
                          <a:spcPts val="9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035"/>
                        </a:lnSpc>
                        <a:spcBef>
                          <a:spcPts val="240"/>
                        </a:spcBef>
                      </a:pPr>
                      <a:r>
                        <a:rPr sz="900" spc="-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Zeus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185"/>
                        </a:lnSpc>
                        <a:spcBef>
                          <a:spcPts val="9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24.95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4">
                <a:tc>
                  <a:txBody>
                    <a:bodyPr/>
                    <a:lstStyle/>
                    <a:p>
                      <a:pPr marL="11430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Aller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0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850" b="1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Hat</a:t>
                      </a:r>
                      <a:r>
                        <a:rPr sz="850" b="1" spc="1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50" b="1" spc="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ey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16.95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60"/>
                        </a:lnSpc>
                        <a:spcBef>
                          <a:spcPts val="220"/>
                        </a:spcBef>
                      </a:pPr>
                      <a:r>
                        <a:rPr sz="850" b="1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Pompano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18.95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010"/>
                        </a:lnSpc>
                        <a:spcBef>
                          <a:spcPts val="170"/>
                        </a:spcBef>
                      </a:pP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Zircon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971">
                <a:tc>
                  <a:txBody>
                    <a:bodyPr/>
                    <a:lstStyle/>
                    <a:p>
                      <a:pPr marL="266700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Alles</a:t>
                      </a:r>
                      <a:r>
                        <a:rPr sz="900" spc="-5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-17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4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6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Crak</a:t>
                      </a:r>
                      <a:r>
                        <a:rPr sz="900" spc="-3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30" dirty="0">
                          <a:solidFill>
                            <a:srgbClr val="49495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spc="3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Hauser2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19.95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-1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Rancho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010"/>
                        </a:lnSpc>
                        <a:spcBef>
                          <a:spcPts val="220"/>
                        </a:spcBef>
                      </a:pP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Zoisite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ts val="1160"/>
                        </a:lnSpc>
                        <a:spcBef>
                          <a:spcPts val="70"/>
                        </a:spcBef>
                      </a:pPr>
                      <a:r>
                        <a:rPr sz="1050" spc="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-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42">
                <a:tc>
                  <a:txBody>
                    <a:bodyPr/>
                    <a:lstStyle/>
                    <a:p>
                      <a:pPr marL="254635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Anchor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17.95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Crown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2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Heath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3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21.95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935"/>
                        </a:lnSpc>
                        <a:spcBef>
                          <a:spcPts val="245"/>
                        </a:spcBef>
                      </a:pPr>
                      <a:r>
                        <a:rPr sz="850" b="1" spc="-15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Regan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35"/>
                        </a:lnSpc>
                        <a:spcBef>
                          <a:spcPts val="45"/>
                        </a:spcBef>
                      </a:pPr>
                      <a:r>
                        <a:rPr sz="1050" spc="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$</a:t>
                      </a:r>
                      <a:r>
                        <a:rPr sz="1050" spc="1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12.95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5538" y="5227808"/>
          <a:ext cx="6891648" cy="1461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310"/>
                <a:gridCol w="356235"/>
                <a:gridCol w="433069"/>
                <a:gridCol w="353060"/>
                <a:gridCol w="376555"/>
                <a:gridCol w="320039"/>
                <a:gridCol w="367664"/>
                <a:gridCol w="320039"/>
                <a:gridCol w="486410"/>
                <a:gridCol w="358775"/>
                <a:gridCol w="412114"/>
                <a:gridCol w="367664"/>
                <a:gridCol w="391160"/>
                <a:gridCol w="376554"/>
              </a:tblGrid>
              <a:tr h="290514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Case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7.5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8.5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9.5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10.5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0512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40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spc="20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0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sz="1600" b="1" spc="8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1600" b="1" spc="7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Pack•</a:t>
                      </a:r>
                      <a:r>
                        <a:rPr sz="1600" b="1" spc="2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6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7.5-12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478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1600" b="1" spc="-1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sz="1600" b="1" spc="-1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1600" b="1" spc="7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Pack•</a:t>
                      </a:r>
                      <a:r>
                        <a:rPr sz="1600" b="1" spc="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7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8.5-13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940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9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600" b="1" spc="-50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sz="1600" b="1" spc="8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1600" b="1" spc="-8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Pack </a:t>
                      </a:r>
                      <a:r>
                        <a:rPr sz="1600" b="1" spc="-50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sz="1600" b="1" spc="95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7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9.5-13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5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50" dirty="0">
                          <a:solidFill>
                            <a:srgbClr val="3D3B3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548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22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U </a:t>
                      </a:r>
                      <a:r>
                        <a:rPr sz="1600" b="1" spc="-110" dirty="0">
                          <a:solidFill>
                            <a:srgbClr val="2A2A2A"/>
                          </a:solidFill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sz="1600" b="1" spc="-15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600" b="1" spc="80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Pack•</a:t>
                      </a:r>
                      <a:r>
                        <a:rPr sz="1600" b="1" spc="-4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65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13-15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b="1" dirty="0">
                          <a:solidFill>
                            <a:srgbClr val="3D3B3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26499" y="6889699"/>
            <a:ext cx="249491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30" dirty="0">
                <a:solidFill>
                  <a:srgbClr val="3D3B3F"/>
                </a:solidFill>
                <a:latin typeface="Arial"/>
                <a:cs typeface="Arial"/>
              </a:rPr>
              <a:t>*For </a:t>
            </a:r>
            <a:r>
              <a:rPr sz="550" spc="50" dirty="0">
                <a:solidFill>
                  <a:srgbClr val="2A2A2A"/>
                </a:solidFill>
                <a:latin typeface="Arial"/>
                <a:cs typeface="Arial"/>
              </a:rPr>
              <a:t>U </a:t>
            </a:r>
            <a:r>
              <a:rPr sz="550" spc="15" dirty="0">
                <a:solidFill>
                  <a:srgbClr val="3D3B3F"/>
                </a:solidFill>
                <a:latin typeface="Arial"/>
                <a:cs typeface="Arial"/>
              </a:rPr>
              <a:t>Run </a:t>
            </a:r>
            <a:r>
              <a:rPr sz="550" spc="-15" dirty="0">
                <a:solidFill>
                  <a:srgbClr val="3D3B3F"/>
                </a:solidFill>
                <a:latin typeface="Arial"/>
                <a:cs typeface="Arial"/>
              </a:rPr>
              <a:t>Sizes </a:t>
            </a:r>
            <a:r>
              <a:rPr sz="550" spc="25" dirty="0">
                <a:solidFill>
                  <a:srgbClr val="2A2A2A"/>
                </a:solidFill>
                <a:latin typeface="Arial"/>
                <a:cs typeface="Arial"/>
              </a:rPr>
              <a:t>13-15 </a:t>
            </a:r>
            <a:r>
              <a:rPr sz="550" spc="20" dirty="0">
                <a:solidFill>
                  <a:srgbClr val="2A2A2A"/>
                </a:solidFill>
                <a:latin typeface="Arial"/>
                <a:cs typeface="Arial"/>
              </a:rPr>
              <a:t>There </a:t>
            </a:r>
            <a:r>
              <a:rPr sz="550" dirty="0">
                <a:solidFill>
                  <a:srgbClr val="2A2A2A"/>
                </a:solidFill>
                <a:latin typeface="Arial"/>
                <a:cs typeface="Arial"/>
              </a:rPr>
              <a:t>Is </a:t>
            </a:r>
            <a:r>
              <a:rPr sz="550" spc="20" dirty="0">
                <a:solidFill>
                  <a:srgbClr val="3D3B3F"/>
                </a:solidFill>
                <a:latin typeface="Arial"/>
                <a:cs typeface="Arial"/>
              </a:rPr>
              <a:t>An </a:t>
            </a:r>
            <a:r>
              <a:rPr sz="550" spc="30" dirty="0">
                <a:solidFill>
                  <a:srgbClr val="3D3B3F"/>
                </a:solidFill>
                <a:latin typeface="Arial"/>
                <a:cs typeface="Arial"/>
              </a:rPr>
              <a:t>Additional </a:t>
            </a:r>
            <a:r>
              <a:rPr sz="550" spc="10" dirty="0">
                <a:solidFill>
                  <a:srgbClr val="3D3B3F"/>
                </a:solidFill>
                <a:latin typeface="Arial"/>
                <a:cs typeface="Arial"/>
              </a:rPr>
              <a:t>Charge </a:t>
            </a:r>
            <a:r>
              <a:rPr sz="550" spc="15" dirty="0">
                <a:solidFill>
                  <a:srgbClr val="3D3B3F"/>
                </a:solidFill>
                <a:latin typeface="Arial"/>
                <a:cs typeface="Arial"/>
              </a:rPr>
              <a:t>Of </a:t>
            </a:r>
            <a:r>
              <a:rPr sz="550" spc="30" dirty="0">
                <a:solidFill>
                  <a:srgbClr val="3D3B3F"/>
                </a:solidFill>
                <a:latin typeface="Arial"/>
                <a:cs typeface="Arial"/>
              </a:rPr>
              <a:t>$1.00 </a:t>
            </a:r>
            <a:r>
              <a:rPr sz="550" spc="10" dirty="0">
                <a:solidFill>
                  <a:srgbClr val="2A2A2A"/>
                </a:solidFill>
                <a:latin typeface="Arial"/>
                <a:cs typeface="Arial"/>
              </a:rPr>
              <a:t>Per</a:t>
            </a:r>
            <a:r>
              <a:rPr sz="550" spc="-7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550" spc="15" dirty="0">
                <a:solidFill>
                  <a:srgbClr val="2A2A2A"/>
                </a:solidFill>
                <a:latin typeface="Arial"/>
                <a:cs typeface="Arial"/>
              </a:rPr>
              <a:t>Pair</a:t>
            </a:r>
            <a:endParaRPr sz="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642" y="7432806"/>
            <a:ext cx="6977380" cy="184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50" b="1" spc="-114" dirty="0">
                <a:solidFill>
                  <a:srgbClr val="2A2A2A"/>
                </a:solidFill>
                <a:latin typeface="Arial"/>
                <a:cs typeface="Arial"/>
              </a:rPr>
              <a:t>Terms  </a:t>
            </a:r>
            <a:r>
              <a:rPr sz="1850" b="1" spc="-8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1850" b="1" spc="-16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850" b="1" spc="-100" dirty="0">
                <a:solidFill>
                  <a:srgbClr val="2A2A2A"/>
                </a:solidFill>
                <a:latin typeface="Arial"/>
                <a:cs typeface="Arial"/>
              </a:rPr>
              <a:t>Conditions</a:t>
            </a:r>
            <a:endParaRPr sz="1850">
              <a:latin typeface="Arial"/>
              <a:cs typeface="Arial"/>
            </a:endParaRPr>
          </a:p>
          <a:p>
            <a:pPr marL="2171065">
              <a:lnSpc>
                <a:spcPct val="100000"/>
              </a:lnSpc>
              <a:spcBef>
                <a:spcPts val="1030"/>
              </a:spcBef>
            </a:pPr>
            <a:r>
              <a:rPr sz="750" spc="30" dirty="0">
                <a:solidFill>
                  <a:srgbClr val="2A2A2A"/>
                </a:solidFill>
                <a:latin typeface="Arial"/>
                <a:cs typeface="Arial"/>
              </a:rPr>
              <a:t>•No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discounts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on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any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previously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made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orders,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no</a:t>
            </a:r>
            <a:r>
              <a:rPr sz="75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exceptions</a:t>
            </a:r>
            <a:endParaRPr sz="750">
              <a:latin typeface="Arial"/>
              <a:cs typeface="Arial"/>
            </a:endParaRPr>
          </a:p>
          <a:p>
            <a:pPr marL="2163445" indent="-43180">
              <a:lnSpc>
                <a:spcPct val="100000"/>
              </a:lnSpc>
              <a:spcBef>
                <a:spcPts val="10"/>
              </a:spcBef>
              <a:buSzPct val="86666"/>
              <a:buChar char="•"/>
              <a:tabLst>
                <a:tab pos="2164080" algn="l"/>
              </a:tabLst>
            </a:pP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We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CANNOT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guarantee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our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shoe colors </a:t>
            </a:r>
            <a:r>
              <a:rPr sz="750" spc="25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match any</a:t>
            </a:r>
            <a:r>
              <a:rPr sz="750" spc="-1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apparel</a:t>
            </a:r>
            <a:endParaRPr sz="750">
              <a:latin typeface="Arial"/>
              <a:cs typeface="Arial"/>
            </a:endParaRPr>
          </a:p>
          <a:p>
            <a:pPr marL="30480" algn="ctr">
              <a:lnSpc>
                <a:spcPct val="100000"/>
              </a:lnSpc>
              <a:spcBef>
                <a:spcPts val="35"/>
              </a:spcBef>
            </a:pP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•All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Group/Special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orders are FINAL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SALE</a:t>
            </a:r>
            <a:endParaRPr sz="750">
              <a:latin typeface="Arial"/>
              <a:cs typeface="Arial"/>
            </a:endParaRPr>
          </a:p>
          <a:p>
            <a:pPr marL="1533525">
              <a:lnSpc>
                <a:spcPct val="100000"/>
              </a:lnSpc>
              <a:spcBef>
                <a:spcPts val="30"/>
              </a:spcBef>
            </a:pP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•Customer's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credit </a:t>
            </a:r>
            <a:r>
              <a:rPr sz="750" spc="-10" dirty="0">
                <a:solidFill>
                  <a:srgbClr val="2A2A2A"/>
                </a:solidFill>
                <a:latin typeface="Arial"/>
                <a:cs typeface="Arial"/>
              </a:rPr>
              <a:t>Terms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Conditions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are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determined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by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Island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Footwear's credit</a:t>
            </a:r>
            <a:r>
              <a:rPr sz="750" spc="1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policy</a:t>
            </a:r>
            <a:endParaRPr sz="750">
              <a:latin typeface="Arial"/>
              <a:cs typeface="Arial"/>
            </a:endParaRPr>
          </a:p>
          <a:p>
            <a:pPr marL="2592705" lvl="1" indent="-42545">
              <a:lnSpc>
                <a:spcPct val="100000"/>
              </a:lnSpc>
              <a:spcBef>
                <a:spcPts val="10"/>
              </a:spcBef>
              <a:buSzPct val="86666"/>
              <a:buChar char="•"/>
              <a:tabLst>
                <a:tab pos="2593340" algn="l"/>
              </a:tabLst>
            </a:pP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Prices are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subject </a:t>
            </a:r>
            <a:r>
              <a:rPr sz="750" spc="25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change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without</a:t>
            </a:r>
            <a:r>
              <a:rPr sz="750" spc="3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notice</a:t>
            </a:r>
            <a:endParaRPr sz="750">
              <a:latin typeface="Arial"/>
              <a:cs typeface="Arial"/>
            </a:endParaRPr>
          </a:p>
          <a:p>
            <a:pPr marL="1103630">
              <a:lnSpc>
                <a:spcPct val="100000"/>
              </a:lnSpc>
              <a:spcBef>
                <a:spcPts val="35"/>
              </a:spcBef>
            </a:pPr>
            <a:r>
              <a:rPr sz="750" spc="25" dirty="0">
                <a:solidFill>
                  <a:srgbClr val="2A2A2A"/>
                </a:solidFill>
                <a:latin typeface="Arial"/>
                <a:cs typeface="Arial"/>
              </a:rPr>
              <a:t>•Any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returns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MUST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packed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in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original boxes. Unreasonable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returns may be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subject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750" spc="30" dirty="0">
                <a:solidFill>
                  <a:srgbClr val="2A2A2A"/>
                </a:solidFill>
                <a:latin typeface="Arial"/>
                <a:cs typeface="Arial"/>
              </a:rPr>
              <a:t>a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50%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restocking</a:t>
            </a:r>
            <a:r>
              <a:rPr sz="750" spc="-5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fee</a:t>
            </a:r>
            <a:endParaRPr sz="750">
              <a:latin typeface="Arial"/>
              <a:cs typeface="Arial"/>
            </a:endParaRPr>
          </a:p>
          <a:p>
            <a:pPr marL="807720" indent="-42545">
              <a:lnSpc>
                <a:spcPct val="100000"/>
              </a:lnSpc>
              <a:spcBef>
                <a:spcPts val="10"/>
              </a:spcBef>
              <a:buSzPct val="86666"/>
              <a:buChar char="•"/>
              <a:tabLst>
                <a:tab pos="808355" algn="l"/>
              </a:tabLst>
            </a:pP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No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shoes may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returned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without </a:t>
            </a:r>
            <a:r>
              <a:rPr sz="750" dirty="0">
                <a:solidFill>
                  <a:srgbClr val="3D3B3F"/>
                </a:solidFill>
                <a:latin typeface="Arial"/>
                <a:cs typeface="Arial"/>
              </a:rPr>
              <a:t>written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authorization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must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requested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within </a:t>
            </a:r>
            <a:r>
              <a:rPr sz="750" spc="35" dirty="0">
                <a:solidFill>
                  <a:srgbClr val="2A2A2A"/>
                </a:solidFill>
                <a:latin typeface="Arial"/>
                <a:cs typeface="Arial"/>
              </a:rPr>
              <a:t>5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business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days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upon receipt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750" spc="-1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goods</a:t>
            </a:r>
            <a:endParaRPr sz="750">
              <a:latin typeface="Arial"/>
              <a:cs typeface="Arial"/>
            </a:endParaRPr>
          </a:p>
          <a:p>
            <a:pPr marL="27305" algn="ctr">
              <a:lnSpc>
                <a:spcPct val="100000"/>
              </a:lnSpc>
              <a:spcBef>
                <a:spcPts val="35"/>
              </a:spcBef>
            </a:pP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•Orders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are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shipped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by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UPS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GROUND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unless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advised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by </a:t>
            </a:r>
            <a:r>
              <a:rPr sz="750" spc="30" dirty="0">
                <a:solidFill>
                  <a:srgbClr val="2A2A2A"/>
                </a:solidFill>
                <a:latin typeface="Arial"/>
                <a:cs typeface="Arial"/>
              </a:rPr>
              <a:t>a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customer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otherwise.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Customer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is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liable for any</a:t>
            </a:r>
            <a:r>
              <a:rPr sz="750" spc="19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additional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shipping charges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due </a:t>
            </a:r>
            <a:r>
              <a:rPr sz="750" spc="25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any changes</a:t>
            </a:r>
            <a:endParaRPr sz="750">
              <a:latin typeface="Arial"/>
              <a:cs typeface="Arial"/>
            </a:endParaRPr>
          </a:p>
          <a:p>
            <a:pPr marL="8890" algn="ctr">
              <a:lnSpc>
                <a:spcPct val="100000"/>
              </a:lnSpc>
              <a:spcBef>
                <a:spcPts val="35"/>
              </a:spcBef>
            </a:pP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•Cancellation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of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orders must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in writing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and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faxed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or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emailed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Island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Footwear at: </a:t>
            </a:r>
            <a:r>
              <a:rPr sz="750" spc="10" dirty="0">
                <a:solidFill>
                  <a:srgbClr val="3D3B3F"/>
                </a:solidFill>
                <a:latin typeface="Arial"/>
                <a:cs typeface="Arial"/>
              </a:rPr>
              <a:t>(561)-819-0301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or</a:t>
            </a:r>
            <a:r>
              <a:rPr sz="750" spc="7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  <a:hlinkClick r:id="rId2"/>
              </a:rPr>
              <a:t>sales@islandfootwear.com</a:t>
            </a:r>
            <a:endParaRPr sz="750">
              <a:latin typeface="Arial"/>
              <a:cs typeface="Arial"/>
            </a:endParaRPr>
          </a:p>
          <a:p>
            <a:pPr marL="2228215" lvl="1" indent="-42545">
              <a:lnSpc>
                <a:spcPct val="100000"/>
              </a:lnSpc>
              <a:spcBef>
                <a:spcPts val="10"/>
              </a:spcBef>
              <a:buSzPct val="86666"/>
              <a:buChar char="•"/>
              <a:tabLst>
                <a:tab pos="2228850" algn="l"/>
              </a:tabLst>
            </a:pP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No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discounts for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any transportation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and/or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shipping</a:t>
            </a:r>
            <a:r>
              <a:rPr sz="750" spc="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charges</a:t>
            </a:r>
            <a:endParaRPr sz="750">
              <a:latin typeface="Arial"/>
              <a:cs typeface="Arial"/>
            </a:endParaRPr>
          </a:p>
          <a:p>
            <a:pPr marL="54610" indent="-42545">
              <a:lnSpc>
                <a:spcPct val="100000"/>
              </a:lnSpc>
              <a:spcBef>
                <a:spcPts val="35"/>
              </a:spcBef>
              <a:buSzPct val="86666"/>
              <a:buChar char="•"/>
              <a:tabLst>
                <a:tab pos="55244" algn="l"/>
              </a:tabLst>
            </a:pP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Unauthorized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returns or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refusal 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of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shipment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from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Island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Footwear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by </a:t>
            </a:r>
            <a:r>
              <a:rPr sz="750" spc="30" dirty="0">
                <a:solidFill>
                  <a:srgbClr val="2A2A2A"/>
                </a:solidFill>
                <a:latin typeface="Arial"/>
                <a:cs typeface="Arial"/>
              </a:rPr>
              <a:t>a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customer will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be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subject </a:t>
            </a:r>
            <a:r>
              <a:rPr sz="750" spc="25" dirty="0">
                <a:solidFill>
                  <a:srgbClr val="2A2A2A"/>
                </a:solidFill>
                <a:latin typeface="Arial"/>
                <a:cs typeface="Arial"/>
              </a:rPr>
              <a:t>to </a:t>
            </a:r>
            <a:r>
              <a:rPr sz="750" spc="30" dirty="0">
                <a:solidFill>
                  <a:srgbClr val="2A2A2A"/>
                </a:solidFill>
                <a:latin typeface="Arial"/>
                <a:cs typeface="Arial"/>
              </a:rPr>
              <a:t>a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25%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restocking fee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plus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any shipping and 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handling</a:t>
            </a:r>
            <a:r>
              <a:rPr sz="750" spc="-1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charges</a:t>
            </a:r>
            <a:endParaRPr sz="750">
              <a:latin typeface="Arial"/>
              <a:cs typeface="Arial"/>
            </a:endParaRPr>
          </a:p>
          <a:p>
            <a:pPr marL="1124585">
              <a:lnSpc>
                <a:spcPct val="100000"/>
              </a:lnSpc>
              <a:spcBef>
                <a:spcPts val="30"/>
              </a:spcBef>
            </a:pP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•Open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Stock</a:t>
            </a:r>
            <a:r>
              <a:rPr sz="750" spc="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orders are</a:t>
            </a:r>
            <a:r>
              <a:rPr sz="75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Credit</a:t>
            </a:r>
            <a:r>
              <a:rPr sz="75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Card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Only</a:t>
            </a:r>
            <a:r>
              <a:rPr sz="750" spc="-1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and</a:t>
            </a:r>
            <a:r>
              <a:rPr sz="750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Open</a:t>
            </a:r>
            <a:r>
              <a:rPr sz="750" spc="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Stock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 orders</a:t>
            </a:r>
            <a:r>
              <a:rPr sz="75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for</a:t>
            </a:r>
            <a:r>
              <a:rPr sz="750" spc="10" dirty="0">
                <a:solidFill>
                  <a:srgbClr val="2A2A2A"/>
                </a:solidFill>
                <a:latin typeface="Arial"/>
                <a:cs typeface="Arial"/>
              </a:rPr>
              <a:t> less</a:t>
            </a:r>
            <a:r>
              <a:rPr sz="750" spc="-2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than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40" dirty="0">
                <a:solidFill>
                  <a:srgbClr val="2A2A2A"/>
                </a:solidFill>
                <a:latin typeface="Arial"/>
                <a:cs typeface="Arial"/>
              </a:rPr>
              <a:t>6</a:t>
            </a:r>
            <a:r>
              <a:rPr sz="75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pairs </a:t>
            </a:r>
            <a:r>
              <a:rPr sz="750" dirty="0">
                <a:solidFill>
                  <a:srgbClr val="3D3B3F"/>
                </a:solidFill>
                <a:latin typeface="Arial"/>
                <a:cs typeface="Arial"/>
              </a:rPr>
              <a:t>will</a:t>
            </a:r>
            <a:r>
              <a:rPr sz="750" spc="15" dirty="0">
                <a:solidFill>
                  <a:srgbClr val="3D3B3F"/>
                </a:solidFill>
                <a:latin typeface="Arial"/>
                <a:cs typeface="Arial"/>
              </a:rPr>
              <a:t> </a:t>
            </a:r>
            <a:r>
              <a:rPr sz="750" spc="5" dirty="0">
                <a:solidFill>
                  <a:srgbClr val="2A2A2A"/>
                </a:solidFill>
                <a:latin typeface="Arial"/>
                <a:cs typeface="Arial"/>
              </a:rPr>
              <a:t>have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750" spc="-3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2A2A2A"/>
                </a:solidFill>
                <a:latin typeface="Arial"/>
                <a:cs typeface="Arial"/>
              </a:rPr>
              <a:t>$5</a:t>
            </a:r>
            <a:r>
              <a:rPr sz="750" spc="-1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2A2A2A"/>
                </a:solidFill>
                <a:latin typeface="Arial"/>
                <a:cs typeface="Arial"/>
              </a:rPr>
              <a:t>upcharge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247" y="28575"/>
            <a:ext cx="7488148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575"/>
            <a:ext cx="7772396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661" y="28575"/>
            <a:ext cx="7443734" cy="999305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658</Words>
  <Application>Microsoft Office PowerPoint</Application>
  <PresentationFormat>Custom</PresentationFormat>
  <Paragraphs>296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Bilkis</dc:creator>
  <cp:lastModifiedBy>Abigail Bilkis</cp:lastModifiedBy>
  <cp:revision>5</cp:revision>
  <dcterms:created xsi:type="dcterms:W3CDTF">2021-01-08T18:57:46Z</dcterms:created>
  <dcterms:modified xsi:type="dcterms:W3CDTF">2021-01-08T19:03:09Z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2021-01-08T00:00:00Z</vt:filetime>
  </property>
  <property fmtid="{D5CDD505-2E9C-101B-9397-08002B2CF9AE}" pid="3" name="Creator">
    <vt:lpwstr>PDFium</vt:lpwstr>
  </property>
  <property fmtid="{D5CDD505-2E9C-101B-9397-08002B2CF9AE}" pid="4" name="LastSaved">
    <vt:filetime>2021-01-08T00:00:00Z</vt:filetime>
  </property>
</Properties>
</file>